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388" r:id="rId3"/>
    <p:sldId id="363" r:id="rId4"/>
    <p:sldId id="365" r:id="rId5"/>
    <p:sldId id="366" r:id="rId6"/>
    <p:sldId id="367" r:id="rId7"/>
    <p:sldId id="368" r:id="rId8"/>
    <p:sldId id="369" r:id="rId9"/>
    <p:sldId id="401" r:id="rId10"/>
    <p:sldId id="402" r:id="rId11"/>
    <p:sldId id="370" r:id="rId12"/>
    <p:sldId id="371" r:id="rId13"/>
    <p:sldId id="374" r:id="rId14"/>
    <p:sldId id="403" r:id="rId15"/>
    <p:sldId id="408" r:id="rId16"/>
  </p:sldIdLst>
  <p:sldSz cx="9144000" cy="6858000" type="screen4x3"/>
  <p:notesSz cx="6888163" cy="100203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FF99"/>
    <a:srgbClr val="00FFCC"/>
    <a:srgbClr val="FF99FF"/>
    <a:srgbClr val="9900CC"/>
    <a:srgbClr val="C6FDFE"/>
    <a:srgbClr val="E7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1002" autoAdjust="0"/>
  </p:normalViewPr>
  <p:slideViewPr>
    <p:cSldViewPr>
      <p:cViewPr>
        <p:scale>
          <a:sx n="100" d="100"/>
          <a:sy n="100" d="100"/>
        </p:scale>
        <p:origin x="-2052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85621" cy="501575"/>
          </a:xfrm>
          <a:prstGeom prst="rect">
            <a:avLst/>
          </a:prstGeom>
        </p:spPr>
        <p:txBody>
          <a:bodyPr vert="horz" lIns="92444" tIns="46222" rIns="92444" bIns="4622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00936" y="5"/>
            <a:ext cx="2985621" cy="501575"/>
          </a:xfrm>
          <a:prstGeom prst="rect">
            <a:avLst/>
          </a:prstGeom>
        </p:spPr>
        <p:txBody>
          <a:bodyPr vert="horz" lIns="92444" tIns="46222" rIns="92444" bIns="46222" rtlCol="0"/>
          <a:lstStyle>
            <a:lvl1pPr algn="r">
              <a:defRPr sz="1200"/>
            </a:lvl1pPr>
          </a:lstStyle>
          <a:p>
            <a:fld id="{A58B9247-5582-453D-9EAF-470BC3F55EA1}" type="datetimeFigureOut">
              <a:rPr lang="ko-KR" altLang="en-US" smtClean="0"/>
              <a:t>2017-05-24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517127"/>
            <a:ext cx="2985621" cy="501574"/>
          </a:xfrm>
          <a:prstGeom prst="rect">
            <a:avLst/>
          </a:prstGeom>
        </p:spPr>
        <p:txBody>
          <a:bodyPr vert="horz" lIns="92444" tIns="46222" rIns="92444" bIns="4622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00936" y="9517127"/>
            <a:ext cx="2985621" cy="501574"/>
          </a:xfrm>
          <a:prstGeom prst="rect">
            <a:avLst/>
          </a:prstGeom>
        </p:spPr>
        <p:txBody>
          <a:bodyPr vert="horz" lIns="92444" tIns="46222" rIns="92444" bIns="46222" rtlCol="0" anchor="b"/>
          <a:lstStyle>
            <a:lvl1pPr algn="r">
              <a:defRPr sz="1200"/>
            </a:lvl1pPr>
          </a:lstStyle>
          <a:p>
            <a:fld id="{75A1FB4D-0F60-49EF-A085-820D460BB5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185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8"/>
            <a:ext cx="2984869" cy="501014"/>
          </a:xfrm>
          <a:prstGeom prst="rect">
            <a:avLst/>
          </a:prstGeom>
        </p:spPr>
        <p:txBody>
          <a:bodyPr vert="horz" lIns="92444" tIns="46222" rIns="92444" bIns="4622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1704" y="8"/>
            <a:ext cx="2984869" cy="501014"/>
          </a:xfrm>
          <a:prstGeom prst="rect">
            <a:avLst/>
          </a:prstGeom>
        </p:spPr>
        <p:txBody>
          <a:bodyPr vert="horz" lIns="92444" tIns="46222" rIns="92444" bIns="46222" rtlCol="0"/>
          <a:lstStyle>
            <a:lvl1pPr algn="r">
              <a:defRPr sz="1200"/>
            </a:lvl1pPr>
          </a:lstStyle>
          <a:p>
            <a:fld id="{F24A9C94-7A44-4B4C-8032-EFA096AFE29C}" type="datetimeFigureOut">
              <a:rPr lang="ko-KR" altLang="en-US" smtClean="0"/>
              <a:t>2017-05-24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4" tIns="46222" rIns="92444" bIns="46222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817" y="4759646"/>
            <a:ext cx="5510530" cy="4509134"/>
          </a:xfrm>
          <a:prstGeom prst="rect">
            <a:avLst/>
          </a:prstGeom>
        </p:spPr>
        <p:txBody>
          <a:bodyPr vert="horz" lIns="92444" tIns="46222" rIns="92444" bIns="46222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9517554"/>
            <a:ext cx="2984869" cy="501014"/>
          </a:xfrm>
          <a:prstGeom prst="rect">
            <a:avLst/>
          </a:prstGeom>
        </p:spPr>
        <p:txBody>
          <a:bodyPr vert="horz" lIns="92444" tIns="46222" rIns="92444" bIns="4622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1704" y="9517554"/>
            <a:ext cx="2984869" cy="501014"/>
          </a:xfrm>
          <a:prstGeom prst="rect">
            <a:avLst/>
          </a:prstGeom>
        </p:spPr>
        <p:txBody>
          <a:bodyPr vert="horz" lIns="92444" tIns="46222" rIns="92444" bIns="46222" rtlCol="0" anchor="b"/>
          <a:lstStyle>
            <a:lvl1pPr algn="r">
              <a:defRPr sz="1200"/>
            </a:lvl1pPr>
          </a:lstStyle>
          <a:p>
            <a:fld id="{EC7B802A-7A4A-4805-A1A8-38172DED7A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5820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39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B802A-7A4A-4805-A1A8-38172DED7A1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410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B802A-7A4A-4805-A1A8-38172DED7A1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4514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B802A-7A4A-4805-A1A8-38172DED7A1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4514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B802A-7A4A-4805-A1A8-38172DED7A1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4514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B802A-7A4A-4805-A1A8-38172DED7A1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4514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B802A-7A4A-4805-A1A8-38172DED7A1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4514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B802A-7A4A-4805-A1A8-38172DED7A1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4514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B802A-7A4A-4805-A1A8-38172DED7A1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4514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B802A-7A4A-4805-A1A8-38172DED7A1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4514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B802A-7A4A-4805-A1A8-38172DED7A1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4514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B802A-7A4A-4805-A1A8-38172DED7A1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4514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B802A-7A4A-4805-A1A8-38172DED7A1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4514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B802A-7A4A-4805-A1A8-38172DED7A1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451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D06F-CE99-4066-AAAE-C254C821A756}" type="datetimeFigureOut">
              <a:rPr lang="ko-KR" altLang="en-US" smtClean="0"/>
              <a:t>2017-05-24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7312-3743-482B-AB81-8F306BE5150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912" y="3852179"/>
            <a:ext cx="5365538" cy="2767525"/>
          </a:xfrm>
          <a:prstGeom prst="ellipse">
            <a:avLst/>
          </a:prstGeom>
          <a:ln>
            <a:noFill/>
          </a:ln>
          <a:effectLst>
            <a:glow rad="698500">
              <a:schemeClr val="tx2">
                <a:lumMod val="40000"/>
                <a:lumOff val="60000"/>
                <a:alpha val="0"/>
              </a:schemeClr>
            </a:glow>
            <a:softEdge rad="1270000"/>
          </a:effectLst>
          <a:scene3d>
            <a:camera prst="orthographicFront"/>
            <a:lightRig rig="threePt" dir="t"/>
          </a:scene3d>
          <a:sp3d extrusionH="679450" prstMaterial="clear"/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4681250"/>
            <a:ext cx="2352760" cy="475942"/>
          </a:xfrm>
          <a:prstGeom prst="rect">
            <a:avLst/>
          </a:prstGeom>
          <a:noFill/>
        </p:spPr>
      </p:pic>
      <p:sp>
        <p:nvSpPr>
          <p:cNvPr id="15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D06F-CE99-4066-AAAE-C254C821A756}" type="datetimeFigureOut">
              <a:rPr lang="ko-KR" altLang="en-US" smtClean="0"/>
              <a:t>2017-05-24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7312-3743-482B-AB81-8F306BE5150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D06F-CE99-4066-AAAE-C254C821A756}" type="datetimeFigureOut">
              <a:rPr lang="ko-KR" altLang="en-US" smtClean="0"/>
              <a:t>2017-05-24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7312-3743-482B-AB81-8F306BE5150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D06F-CE99-4066-AAAE-C254C821A756}" type="datetimeFigureOut">
              <a:rPr lang="ko-KR" altLang="en-US" smtClean="0"/>
              <a:t>2017-05-24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7312-3743-482B-AB81-8F306BE5150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D06F-CE99-4066-AAAE-C254C821A756}" type="datetimeFigureOut">
              <a:rPr lang="ko-KR" altLang="en-US" smtClean="0"/>
              <a:t>2017-05-24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7312-3743-482B-AB81-8F306BE5150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D06F-CE99-4066-AAAE-C254C821A756}" type="datetimeFigureOut">
              <a:rPr lang="ko-KR" altLang="en-US" smtClean="0"/>
              <a:t>2017-05-24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7312-3743-482B-AB81-8F306BE5150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D06F-CE99-4066-AAAE-C254C821A756}" type="datetimeFigureOut">
              <a:rPr lang="ko-KR" altLang="en-US" smtClean="0"/>
              <a:t>2017-05-24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7312-3743-482B-AB81-8F306BE5150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D06F-CE99-4066-AAAE-C254C821A756}" type="datetimeFigureOut">
              <a:rPr lang="ko-KR" altLang="en-US" smtClean="0"/>
              <a:t>2017-05-24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7312-3743-482B-AB81-8F306BE5150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D06F-CE99-4066-AAAE-C254C821A756}" type="datetimeFigureOut">
              <a:rPr lang="ko-KR" altLang="en-US" smtClean="0"/>
              <a:t>2017-05-24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7312-3743-482B-AB81-8F306BE5150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D06F-CE99-4066-AAAE-C254C821A756}" type="datetimeFigureOut">
              <a:rPr lang="ko-KR" altLang="en-US" smtClean="0"/>
              <a:t>2017-05-24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7312-3743-482B-AB81-8F306BE5150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D06F-CE99-4066-AAAE-C254C821A756}" type="datetimeFigureOut">
              <a:rPr lang="ko-KR" altLang="en-US" smtClean="0"/>
              <a:t>2017-05-24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7312-3743-482B-AB81-8F306BE5150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18D06F-CE99-4066-AAAE-C254C821A756}" type="datetimeFigureOut">
              <a:rPr lang="ko-KR" altLang="en-US" smtClean="0"/>
              <a:t>2017-05-24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3D7312-3743-482B-AB81-8F306BE5150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912" y="3852179"/>
            <a:ext cx="5365538" cy="2767525"/>
          </a:xfrm>
          <a:prstGeom prst="ellipse">
            <a:avLst/>
          </a:prstGeom>
          <a:ln>
            <a:noFill/>
          </a:ln>
          <a:effectLst>
            <a:glow rad="698500">
              <a:schemeClr val="tx2">
                <a:lumMod val="40000"/>
                <a:lumOff val="60000"/>
                <a:alpha val="0"/>
              </a:schemeClr>
            </a:glow>
            <a:softEdge rad="1270000"/>
          </a:effectLst>
          <a:scene3d>
            <a:camera prst="orthographicFront"/>
            <a:lightRig rig="threePt" dir="t"/>
          </a:scene3d>
          <a:sp3d extrusionH="679450" prstMaterial="clear"/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919" y="6530150"/>
            <a:ext cx="1440160" cy="32665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1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ctrTitle"/>
          </p:nvPr>
        </p:nvSpPr>
        <p:spPr>
          <a:xfrm>
            <a:off x="1421904" y="1580476"/>
            <a:ext cx="6300192" cy="1938992"/>
          </a:xfrm>
          <a:ln>
            <a:noFill/>
          </a:ln>
        </p:spPr>
        <p:txBody>
          <a:bodyPr>
            <a:spAutoFit/>
          </a:bodyPr>
          <a:lstStyle/>
          <a:p>
            <a:pPr marL="182880" indent="0" algn="ctr">
              <a:buNone/>
            </a:pPr>
            <a:r>
              <a:rPr lang="ko-KR" altLang="en-US" sz="6000" b="1" dirty="0" err="1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인체유래물</a:t>
            </a:r>
            <a:r>
              <a:rPr lang="en-US" altLang="ko-KR" sz="6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6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6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분양 절차 안내</a:t>
            </a:r>
            <a:endParaRPr lang="ko-KR" altLang="en-US" sz="6000" b="1" dirty="0">
              <a:ln w="17780" cmpd="sng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39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1200" y="458936"/>
            <a:ext cx="7721601" cy="599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267744" y="3003962"/>
            <a:ext cx="5832648" cy="56905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65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902" y="1197495"/>
            <a:ext cx="3456058" cy="52239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44008" y="1196752"/>
            <a:ext cx="4042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은행에서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err="1" smtClean="0">
                <a:latin typeface="맑은 고딕" pitchFamily="50" charset="-127"/>
                <a:ea typeface="맑은 고딕" pitchFamily="50" charset="-127"/>
              </a:rPr>
              <a:t>상담받은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제공상담 요청서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와 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‘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심사면제 요청서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’, ‘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동의면제 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점검표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’, ‘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이</a:t>
            </a:r>
            <a:endParaRPr lang="en-US" altLang="ko-KR" sz="16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용계획서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’, ‘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연구계획서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를 작성하여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IRB</a:t>
            </a:r>
          </a:p>
          <a:p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에 심의 요청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4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직선 화살표 연결선 26"/>
          <p:cNvCxnSpPr>
            <a:stCxn id="47" idx="1"/>
          </p:cNvCxnSpPr>
          <p:nvPr/>
        </p:nvCxnSpPr>
        <p:spPr bwMode="auto">
          <a:xfrm flipH="1">
            <a:off x="4343015" y="3981432"/>
            <a:ext cx="2298435" cy="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469"/>
          <p:cNvSpPr>
            <a:spLocks noChangeArrowheads="1"/>
          </p:cNvSpPr>
          <p:nvPr/>
        </p:nvSpPr>
        <p:spPr bwMode="auto">
          <a:xfrm>
            <a:off x="323528" y="2895144"/>
            <a:ext cx="2638081" cy="46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ko-KR" altLang="en-US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기관생명윤리위원회</a:t>
            </a:r>
            <a:r>
              <a:rPr kumimoji="0"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(IRB)</a:t>
            </a:r>
          </a:p>
          <a:p>
            <a:pPr algn="ctr"/>
            <a:r>
              <a:rPr kumimoji="0"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연구의 법적</a:t>
            </a:r>
            <a:r>
              <a:rPr kumimoji="0"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윤리적 타당성 검토</a:t>
            </a:r>
            <a:r>
              <a:rPr kumimoji="0"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cxnSp>
        <p:nvCxnSpPr>
          <p:cNvPr id="29" name="Shape 18"/>
          <p:cNvCxnSpPr>
            <a:stCxn id="43" idx="3"/>
            <a:endCxn id="44" idx="0"/>
          </p:cNvCxnSpPr>
          <p:nvPr/>
        </p:nvCxnSpPr>
        <p:spPr bwMode="auto">
          <a:xfrm>
            <a:off x="6475368" y="2013068"/>
            <a:ext cx="1478311" cy="882076"/>
          </a:xfrm>
          <a:prstGeom prst="bentConnector2">
            <a:avLst/>
          </a:prstGeom>
          <a:ln w="2857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hape 21"/>
          <p:cNvCxnSpPr>
            <a:stCxn id="42" idx="3"/>
          </p:cNvCxnSpPr>
          <p:nvPr/>
        </p:nvCxnSpPr>
        <p:spPr bwMode="auto">
          <a:xfrm flipV="1">
            <a:off x="3491880" y="4494411"/>
            <a:ext cx="282351" cy="806949"/>
          </a:xfrm>
          <a:prstGeom prst="bentConnector2">
            <a:avLst/>
          </a:prstGeom>
          <a:ln w="2857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22"/>
          <p:cNvCxnSpPr>
            <a:stCxn id="41" idx="2"/>
            <a:endCxn id="42" idx="1"/>
          </p:cNvCxnSpPr>
          <p:nvPr/>
        </p:nvCxnSpPr>
        <p:spPr bwMode="auto">
          <a:xfrm rot="16200000" flipH="1">
            <a:off x="1360751" y="4748813"/>
            <a:ext cx="874010" cy="231083"/>
          </a:xfrm>
          <a:prstGeom prst="bentConnector2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hape 23"/>
          <p:cNvCxnSpPr>
            <a:endCxn id="40" idx="3"/>
          </p:cNvCxnSpPr>
          <p:nvPr/>
        </p:nvCxnSpPr>
        <p:spPr bwMode="auto">
          <a:xfrm rot="16200000" flipV="1">
            <a:off x="3297252" y="2207697"/>
            <a:ext cx="671608" cy="282350"/>
          </a:xfrm>
          <a:prstGeom prst="bentConnector2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24"/>
          <p:cNvCxnSpPr>
            <a:stCxn id="40" idx="1"/>
            <a:endCxn id="28" idx="0"/>
          </p:cNvCxnSpPr>
          <p:nvPr/>
        </p:nvCxnSpPr>
        <p:spPr bwMode="auto">
          <a:xfrm rot="10800000" flipV="1">
            <a:off x="1642570" y="2013068"/>
            <a:ext cx="270729" cy="882076"/>
          </a:xfrm>
          <a:prstGeom prst="bentConnector2">
            <a:avLst/>
          </a:prstGeom>
          <a:ln w="2857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 bwMode="auto">
          <a:xfrm>
            <a:off x="4343015" y="3638917"/>
            <a:ext cx="2677257" cy="0"/>
          </a:xfrm>
          <a:prstGeom prst="straightConnector1">
            <a:avLst/>
          </a:prstGeom>
          <a:ln w="2857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 bwMode="auto">
          <a:xfrm>
            <a:off x="7534415" y="4529628"/>
            <a:ext cx="374953" cy="335297"/>
          </a:xfrm>
          <a:prstGeom prst="rect">
            <a:avLst/>
          </a:prstGeom>
          <a:ln>
            <a:solidFill>
              <a:srgbClr val="00CC99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900" spc="-150" dirty="0">
                <a:solidFill>
                  <a:srgbClr val="00CC99"/>
                </a:solidFill>
                <a:latin typeface="맑은 고딕" pitchFamily="50" charset="-127"/>
                <a:ea typeface="맑은 고딕" pitchFamily="50" charset="-127"/>
                <a:cs typeface="한컴바탕" pitchFamily="18" charset="2"/>
              </a:rPr>
              <a:t>Yes</a:t>
            </a:r>
          </a:p>
        </p:txBody>
      </p:sp>
      <p:sp>
        <p:nvSpPr>
          <p:cNvPr id="38" name="직사각형 37"/>
          <p:cNvSpPr/>
          <p:nvPr/>
        </p:nvSpPr>
        <p:spPr bwMode="auto">
          <a:xfrm>
            <a:off x="3203848" y="2876693"/>
            <a:ext cx="1357307" cy="3362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한컴바탕" pitchFamily="18" charset="2"/>
              </a:rPr>
              <a:t>Researchers</a:t>
            </a:r>
            <a:endParaRPr kumimoji="0" lang="en-US" altLang="ko-KR" sz="1200" b="1" kern="900" spc="-150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  <a:cs typeface="한컴바탕" pitchFamily="18" charset="2"/>
            </a:endParaRPr>
          </a:p>
        </p:txBody>
      </p:sp>
      <p:pic>
        <p:nvPicPr>
          <p:cNvPr id="39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6467" y="3320486"/>
            <a:ext cx="911476" cy="110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모서리가 둥근 직사각형 39"/>
          <p:cNvSpPr/>
          <p:nvPr/>
        </p:nvSpPr>
        <p:spPr bwMode="auto">
          <a:xfrm>
            <a:off x="1913298" y="1669581"/>
            <a:ext cx="1578582" cy="68697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2.</a:t>
            </a: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연구계획서</a:t>
            </a:r>
            <a:endParaRPr lang="en-US" altLang="ko-KR" sz="13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심의의뢰 </a:t>
            </a:r>
            <a:endParaRPr lang="ko-KR" altLang="en-US" sz="13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1" name="그림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534" y="3381379"/>
            <a:ext cx="1843361" cy="104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모서리가 둥근 직사각형 41"/>
          <p:cNvSpPr/>
          <p:nvPr/>
        </p:nvSpPr>
        <p:spPr bwMode="auto">
          <a:xfrm>
            <a:off x="1913298" y="4957873"/>
            <a:ext cx="1578582" cy="68697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3.</a:t>
            </a: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심의결과 통보 </a:t>
            </a:r>
          </a:p>
        </p:txBody>
      </p:sp>
      <p:sp>
        <p:nvSpPr>
          <p:cNvPr id="43" name="모서리가 둥근 직사각형 42"/>
          <p:cNvSpPr/>
          <p:nvPr/>
        </p:nvSpPr>
        <p:spPr bwMode="auto">
          <a:xfrm>
            <a:off x="4932042" y="1669581"/>
            <a:ext cx="1543326" cy="68697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1.</a:t>
            </a:r>
            <a:r>
              <a:rPr lang="ko-KR" altLang="en-US" sz="12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분양 상담 신청</a:t>
            </a:r>
            <a:endParaRPr lang="en-US" altLang="ko-KR" sz="12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직사각형 469"/>
          <p:cNvSpPr>
            <a:spLocks noChangeArrowheads="1"/>
          </p:cNvSpPr>
          <p:nvPr/>
        </p:nvSpPr>
        <p:spPr bwMode="auto">
          <a:xfrm>
            <a:off x="6870861" y="2895144"/>
            <a:ext cx="2165635" cy="46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ko-KR" altLang="en-US" sz="12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인체유래물은행</a:t>
            </a:r>
            <a:r>
              <a:rPr kumimoji="0" lang="ko-KR" altLang="en-US" sz="12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운영위원회</a:t>
            </a:r>
            <a:endParaRPr kumimoji="0" lang="en-US" altLang="ko-KR" sz="12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kumimoji="0"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200" b="1" dirty="0" err="1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인체유래물</a:t>
            </a:r>
            <a:r>
              <a:rPr kumimoji="0" lang="ko-KR" altLang="en-US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분양 검토</a:t>
            </a:r>
            <a:r>
              <a:rPr kumimoji="0"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45" name="모서리가 둥근 직사각형 44"/>
          <p:cNvSpPr/>
          <p:nvPr/>
        </p:nvSpPr>
        <p:spPr bwMode="auto">
          <a:xfrm>
            <a:off x="4954764" y="4869160"/>
            <a:ext cx="1520604" cy="426557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5.</a:t>
            </a: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b="1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유래물</a:t>
            </a:r>
            <a:r>
              <a:rPr lang="ko-KR" altLang="en-US" sz="13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분양</a:t>
            </a:r>
            <a:endParaRPr lang="en-US" altLang="ko-KR" sz="13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모서리가 둥근 직사각형 45"/>
          <p:cNvSpPr/>
          <p:nvPr/>
        </p:nvSpPr>
        <p:spPr bwMode="auto">
          <a:xfrm>
            <a:off x="4932040" y="3476480"/>
            <a:ext cx="1543328" cy="65299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4.</a:t>
            </a: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분양신청</a:t>
            </a:r>
            <a:endParaRPr lang="en-US" altLang="ko-KR" sz="13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직사각형 46"/>
          <p:cNvSpPr/>
          <p:nvPr/>
        </p:nvSpPr>
        <p:spPr bwMode="auto">
          <a:xfrm>
            <a:off x="6641450" y="3813783"/>
            <a:ext cx="378822" cy="3352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900" spc="-15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한컴바탕" pitchFamily="18" charset="2"/>
              </a:rPr>
              <a:t>No</a:t>
            </a: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135" y="3381379"/>
            <a:ext cx="1797564" cy="1045969"/>
          </a:xfrm>
          <a:prstGeom prst="rect">
            <a:avLst/>
          </a:prstGeom>
        </p:spPr>
      </p:pic>
      <p:sp>
        <p:nvSpPr>
          <p:cNvPr id="65" name="모서리가 둥근 직사각형 64"/>
          <p:cNvSpPr/>
          <p:nvPr/>
        </p:nvSpPr>
        <p:spPr bwMode="auto">
          <a:xfrm>
            <a:off x="4954764" y="5373216"/>
            <a:ext cx="1520604" cy="426557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6.</a:t>
            </a: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연구결과 통보</a:t>
            </a:r>
            <a:endParaRPr lang="en-US" altLang="ko-KR" sz="13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5" name="직선 화살표 연결선 74"/>
          <p:cNvCxnSpPr/>
          <p:nvPr/>
        </p:nvCxnSpPr>
        <p:spPr>
          <a:xfrm flipV="1">
            <a:off x="8074991" y="4561820"/>
            <a:ext cx="0" cy="1024675"/>
          </a:xfrm>
          <a:prstGeom prst="straightConnector1">
            <a:avLst/>
          </a:prstGeom>
          <a:ln w="2857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>
            <a:stCxn id="65" idx="3"/>
          </p:cNvCxnSpPr>
          <p:nvPr/>
        </p:nvCxnSpPr>
        <p:spPr>
          <a:xfrm flipV="1">
            <a:off x="6475368" y="5586494"/>
            <a:ext cx="1599623" cy="1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>
            <a:endCxn id="65" idx="1"/>
          </p:cNvCxnSpPr>
          <p:nvPr/>
        </p:nvCxnSpPr>
        <p:spPr>
          <a:xfrm flipV="1">
            <a:off x="3895352" y="5586495"/>
            <a:ext cx="1059412" cy="1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/>
          <p:nvPr/>
        </p:nvCxnSpPr>
        <p:spPr>
          <a:xfrm flipV="1">
            <a:off x="3895352" y="4529628"/>
            <a:ext cx="0" cy="1056868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화살표 연결선 95"/>
          <p:cNvCxnSpPr/>
          <p:nvPr/>
        </p:nvCxnSpPr>
        <p:spPr>
          <a:xfrm flipV="1">
            <a:off x="4003079" y="4494411"/>
            <a:ext cx="0" cy="606225"/>
          </a:xfrm>
          <a:prstGeom prst="straightConnector1">
            <a:avLst/>
          </a:prstGeom>
          <a:ln w="2857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>
            <a:endCxn id="45" idx="1"/>
          </p:cNvCxnSpPr>
          <p:nvPr/>
        </p:nvCxnSpPr>
        <p:spPr>
          <a:xfrm flipV="1">
            <a:off x="4004482" y="5082439"/>
            <a:ext cx="950282" cy="2746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/>
          <p:cNvCxnSpPr>
            <a:stCxn id="45" idx="3"/>
          </p:cNvCxnSpPr>
          <p:nvPr/>
        </p:nvCxnSpPr>
        <p:spPr>
          <a:xfrm>
            <a:off x="6475368" y="5082439"/>
            <a:ext cx="1262286" cy="2746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화살표 연결선 105"/>
          <p:cNvCxnSpPr/>
          <p:nvPr/>
        </p:nvCxnSpPr>
        <p:spPr>
          <a:xfrm flipV="1">
            <a:off x="7737654" y="4901896"/>
            <a:ext cx="2698" cy="189215"/>
          </a:xfrm>
          <a:prstGeom prst="straightConnector1">
            <a:avLst/>
          </a:prstGeom>
          <a:ln w="28575">
            <a:solidFill>
              <a:srgbClr val="33CCC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>
          <a:xfrm>
            <a:off x="4016644" y="2007890"/>
            <a:ext cx="931922" cy="0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 flipV="1">
            <a:off x="4016644" y="2013067"/>
            <a:ext cx="0" cy="672601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1913299" y="4957873"/>
            <a:ext cx="1578581" cy="68697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4932042" y="3476480"/>
            <a:ext cx="1543326" cy="65299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606083" y="4101455"/>
            <a:ext cx="22701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IRB</a:t>
            </a:r>
            <a:r>
              <a:rPr lang="ko-KR" altLang="en-US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심의 결과서</a:t>
            </a:r>
            <a:endParaRPr lang="en-US" altLang="ko-KR" sz="10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서식</a:t>
            </a:r>
            <a:r>
              <a:rPr lang="en-US" altLang="ko-KR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3-3 </a:t>
            </a:r>
            <a:r>
              <a:rPr lang="ko-KR" altLang="en-US" sz="1000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인체유래물등의</a:t>
            </a:r>
            <a:r>
              <a:rPr lang="ko-KR" altLang="en-US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이용계획서</a:t>
            </a:r>
            <a:endParaRPr lang="en-US" altLang="ko-KR" sz="10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연구계획서</a:t>
            </a:r>
            <a:endParaRPr lang="en-US" altLang="ko-KR" sz="10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서식</a:t>
            </a:r>
            <a:r>
              <a:rPr lang="en-US" altLang="ko-KR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3-2 </a:t>
            </a:r>
            <a:r>
              <a:rPr lang="ko-KR" altLang="en-US" sz="1000" b="1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인체유래물등의</a:t>
            </a:r>
            <a:r>
              <a:rPr lang="ko-KR" altLang="en-US" sz="1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제공신청서</a:t>
            </a:r>
            <a:endParaRPr lang="en-US" altLang="ko-KR" sz="10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서식</a:t>
            </a:r>
            <a:r>
              <a:rPr lang="en-US" altLang="ko-KR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2-2 </a:t>
            </a:r>
            <a:r>
              <a:rPr lang="ko-KR" altLang="en-US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개인정보 수집</a:t>
            </a:r>
            <a:r>
              <a:rPr lang="en-US" altLang="ko-KR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이용 동의서</a:t>
            </a:r>
            <a:endParaRPr lang="en-US" altLang="ko-KR" sz="10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" name="직사각형 24"/>
          <p:cNvSpPr>
            <a:spLocks noChangeArrowheads="1"/>
          </p:cNvSpPr>
          <p:nvPr/>
        </p:nvSpPr>
        <p:spPr bwMode="auto">
          <a:xfrm>
            <a:off x="323528" y="764704"/>
            <a:ext cx="5818196" cy="46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400" b="1" dirty="0">
                <a:latin typeface="맑은 고딕" pitchFamily="50" charset="-127"/>
                <a:ea typeface="맑은 고딕" pitchFamily="50" charset="-127"/>
              </a:rPr>
              <a:t>분양절차</a:t>
            </a:r>
            <a:endParaRPr lang="en-US" altLang="ko-KR" sz="24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26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직선 화살표 연결선 26"/>
          <p:cNvCxnSpPr>
            <a:stCxn id="47" idx="1"/>
          </p:cNvCxnSpPr>
          <p:nvPr/>
        </p:nvCxnSpPr>
        <p:spPr bwMode="auto">
          <a:xfrm flipH="1">
            <a:off x="4343015" y="3981432"/>
            <a:ext cx="2298435" cy="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469"/>
          <p:cNvSpPr>
            <a:spLocks noChangeArrowheads="1"/>
          </p:cNvSpPr>
          <p:nvPr/>
        </p:nvSpPr>
        <p:spPr bwMode="auto">
          <a:xfrm>
            <a:off x="323528" y="2895144"/>
            <a:ext cx="2638081" cy="46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ko-KR" altLang="en-US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기관생명윤리위원회</a:t>
            </a:r>
            <a:r>
              <a:rPr kumimoji="0"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(IRB)</a:t>
            </a:r>
          </a:p>
          <a:p>
            <a:pPr algn="ctr"/>
            <a:r>
              <a:rPr kumimoji="0"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연구의 법적</a:t>
            </a:r>
            <a:r>
              <a:rPr kumimoji="0"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윤리적 타당성 검토</a:t>
            </a:r>
            <a:r>
              <a:rPr kumimoji="0"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cxnSp>
        <p:nvCxnSpPr>
          <p:cNvPr id="29" name="Shape 18"/>
          <p:cNvCxnSpPr>
            <a:stCxn id="43" idx="3"/>
            <a:endCxn id="44" idx="0"/>
          </p:cNvCxnSpPr>
          <p:nvPr/>
        </p:nvCxnSpPr>
        <p:spPr bwMode="auto">
          <a:xfrm>
            <a:off x="6475368" y="2013068"/>
            <a:ext cx="1478311" cy="882076"/>
          </a:xfrm>
          <a:prstGeom prst="bentConnector2">
            <a:avLst/>
          </a:prstGeom>
          <a:ln w="2857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hape 21"/>
          <p:cNvCxnSpPr>
            <a:stCxn id="42" idx="3"/>
          </p:cNvCxnSpPr>
          <p:nvPr/>
        </p:nvCxnSpPr>
        <p:spPr bwMode="auto">
          <a:xfrm flipV="1">
            <a:off x="3491880" y="4494411"/>
            <a:ext cx="282351" cy="806949"/>
          </a:xfrm>
          <a:prstGeom prst="bentConnector2">
            <a:avLst/>
          </a:prstGeom>
          <a:ln w="2857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22"/>
          <p:cNvCxnSpPr>
            <a:stCxn id="41" idx="2"/>
            <a:endCxn id="42" idx="1"/>
          </p:cNvCxnSpPr>
          <p:nvPr/>
        </p:nvCxnSpPr>
        <p:spPr bwMode="auto">
          <a:xfrm rot="16200000" flipH="1">
            <a:off x="1360751" y="4748813"/>
            <a:ext cx="874010" cy="231083"/>
          </a:xfrm>
          <a:prstGeom prst="bentConnector2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hape 23"/>
          <p:cNvCxnSpPr>
            <a:endCxn id="40" idx="3"/>
          </p:cNvCxnSpPr>
          <p:nvPr/>
        </p:nvCxnSpPr>
        <p:spPr bwMode="auto">
          <a:xfrm rot="16200000" flipV="1">
            <a:off x="3297252" y="2207697"/>
            <a:ext cx="671608" cy="282350"/>
          </a:xfrm>
          <a:prstGeom prst="bentConnector2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24"/>
          <p:cNvCxnSpPr>
            <a:stCxn id="40" idx="1"/>
            <a:endCxn id="28" idx="0"/>
          </p:cNvCxnSpPr>
          <p:nvPr/>
        </p:nvCxnSpPr>
        <p:spPr bwMode="auto">
          <a:xfrm rot="10800000" flipV="1">
            <a:off x="1642570" y="2013068"/>
            <a:ext cx="270729" cy="882076"/>
          </a:xfrm>
          <a:prstGeom prst="bentConnector2">
            <a:avLst/>
          </a:prstGeom>
          <a:ln w="2857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 bwMode="auto">
          <a:xfrm>
            <a:off x="4343015" y="3638917"/>
            <a:ext cx="2677257" cy="0"/>
          </a:xfrm>
          <a:prstGeom prst="straightConnector1">
            <a:avLst/>
          </a:prstGeom>
          <a:ln w="2857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 bwMode="auto">
          <a:xfrm>
            <a:off x="7534415" y="4529628"/>
            <a:ext cx="374953" cy="335297"/>
          </a:xfrm>
          <a:prstGeom prst="rect">
            <a:avLst/>
          </a:prstGeom>
          <a:ln>
            <a:solidFill>
              <a:srgbClr val="00CC99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900" spc="-150" dirty="0">
                <a:solidFill>
                  <a:srgbClr val="00CC99"/>
                </a:solidFill>
                <a:latin typeface="맑은 고딕" pitchFamily="50" charset="-127"/>
                <a:ea typeface="맑은 고딕" pitchFamily="50" charset="-127"/>
                <a:cs typeface="한컴바탕" pitchFamily="18" charset="2"/>
              </a:rPr>
              <a:t>Yes</a:t>
            </a:r>
          </a:p>
        </p:txBody>
      </p:sp>
      <p:sp>
        <p:nvSpPr>
          <p:cNvPr id="38" name="직사각형 37"/>
          <p:cNvSpPr/>
          <p:nvPr/>
        </p:nvSpPr>
        <p:spPr bwMode="auto">
          <a:xfrm>
            <a:off x="3203848" y="2876693"/>
            <a:ext cx="1357307" cy="3362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한컴바탕" pitchFamily="18" charset="2"/>
              </a:rPr>
              <a:t>Researchers</a:t>
            </a:r>
            <a:endParaRPr kumimoji="0" lang="en-US" altLang="ko-KR" sz="1200" b="1" kern="900" spc="-150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  <a:cs typeface="한컴바탕" pitchFamily="18" charset="2"/>
            </a:endParaRPr>
          </a:p>
        </p:txBody>
      </p:sp>
      <p:pic>
        <p:nvPicPr>
          <p:cNvPr id="39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6467" y="3320486"/>
            <a:ext cx="911476" cy="110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모서리가 둥근 직사각형 39"/>
          <p:cNvSpPr/>
          <p:nvPr/>
        </p:nvSpPr>
        <p:spPr bwMode="auto">
          <a:xfrm>
            <a:off x="1913298" y="1669581"/>
            <a:ext cx="1578582" cy="68697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2.</a:t>
            </a: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연구계획서</a:t>
            </a:r>
            <a:endParaRPr lang="en-US" altLang="ko-KR" sz="13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심의의뢰 </a:t>
            </a:r>
            <a:endParaRPr lang="ko-KR" altLang="en-US" sz="13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1" name="그림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534" y="3381379"/>
            <a:ext cx="1843361" cy="104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모서리가 둥근 직사각형 41"/>
          <p:cNvSpPr/>
          <p:nvPr/>
        </p:nvSpPr>
        <p:spPr bwMode="auto">
          <a:xfrm>
            <a:off x="1913298" y="4957873"/>
            <a:ext cx="1578582" cy="68697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3.</a:t>
            </a: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심의결과 통보 </a:t>
            </a:r>
          </a:p>
        </p:txBody>
      </p:sp>
      <p:sp>
        <p:nvSpPr>
          <p:cNvPr id="43" name="모서리가 둥근 직사각형 42"/>
          <p:cNvSpPr/>
          <p:nvPr/>
        </p:nvSpPr>
        <p:spPr bwMode="auto">
          <a:xfrm>
            <a:off x="4932042" y="1669581"/>
            <a:ext cx="1543326" cy="68697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1.</a:t>
            </a:r>
            <a:r>
              <a:rPr lang="ko-KR" altLang="en-US" sz="12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분양 상담 신청</a:t>
            </a:r>
            <a:endParaRPr lang="en-US" altLang="ko-KR" sz="12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직사각형 469"/>
          <p:cNvSpPr>
            <a:spLocks noChangeArrowheads="1"/>
          </p:cNvSpPr>
          <p:nvPr/>
        </p:nvSpPr>
        <p:spPr bwMode="auto">
          <a:xfrm>
            <a:off x="6870861" y="2895144"/>
            <a:ext cx="2165635" cy="46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ko-KR" altLang="en-US" sz="12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인체유래물은행</a:t>
            </a:r>
            <a:r>
              <a:rPr kumimoji="0" lang="ko-KR" altLang="en-US" sz="12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운영위원회</a:t>
            </a:r>
            <a:endParaRPr kumimoji="0" lang="en-US" altLang="ko-KR" sz="12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kumimoji="0"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200" b="1" dirty="0" err="1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인체유래물</a:t>
            </a:r>
            <a:r>
              <a:rPr kumimoji="0" lang="ko-KR" altLang="en-US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분양 검토</a:t>
            </a:r>
            <a:r>
              <a:rPr kumimoji="0"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45" name="모서리가 둥근 직사각형 44"/>
          <p:cNvSpPr/>
          <p:nvPr/>
        </p:nvSpPr>
        <p:spPr bwMode="auto">
          <a:xfrm>
            <a:off x="4954764" y="4869160"/>
            <a:ext cx="1520604" cy="426557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5.</a:t>
            </a: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b="1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유래물</a:t>
            </a:r>
            <a:r>
              <a:rPr lang="ko-KR" altLang="en-US" sz="13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분양</a:t>
            </a:r>
            <a:endParaRPr lang="en-US" altLang="ko-KR" sz="13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모서리가 둥근 직사각형 45"/>
          <p:cNvSpPr/>
          <p:nvPr/>
        </p:nvSpPr>
        <p:spPr bwMode="auto">
          <a:xfrm>
            <a:off x="4932040" y="3476480"/>
            <a:ext cx="1543328" cy="65299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4.</a:t>
            </a: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분양신청</a:t>
            </a:r>
            <a:endParaRPr lang="en-US" altLang="ko-KR" sz="13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직사각형 46"/>
          <p:cNvSpPr/>
          <p:nvPr/>
        </p:nvSpPr>
        <p:spPr bwMode="auto">
          <a:xfrm>
            <a:off x="6641450" y="3813783"/>
            <a:ext cx="378822" cy="3352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900" spc="-15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한컴바탕" pitchFamily="18" charset="2"/>
              </a:rPr>
              <a:t>No</a:t>
            </a: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135" y="3381379"/>
            <a:ext cx="1797564" cy="1045969"/>
          </a:xfrm>
          <a:prstGeom prst="rect">
            <a:avLst/>
          </a:prstGeom>
        </p:spPr>
      </p:pic>
      <p:sp>
        <p:nvSpPr>
          <p:cNvPr id="65" name="모서리가 둥근 직사각형 64"/>
          <p:cNvSpPr/>
          <p:nvPr/>
        </p:nvSpPr>
        <p:spPr bwMode="auto">
          <a:xfrm>
            <a:off x="4954764" y="5373216"/>
            <a:ext cx="1520604" cy="426557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6.</a:t>
            </a: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연구결과 통보</a:t>
            </a:r>
            <a:endParaRPr lang="en-US" altLang="ko-KR" sz="13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5" name="직선 화살표 연결선 74"/>
          <p:cNvCxnSpPr/>
          <p:nvPr/>
        </p:nvCxnSpPr>
        <p:spPr>
          <a:xfrm flipV="1">
            <a:off x="8074991" y="4561820"/>
            <a:ext cx="0" cy="1024675"/>
          </a:xfrm>
          <a:prstGeom prst="straightConnector1">
            <a:avLst/>
          </a:prstGeom>
          <a:ln w="2857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>
            <a:stCxn id="65" idx="3"/>
          </p:cNvCxnSpPr>
          <p:nvPr/>
        </p:nvCxnSpPr>
        <p:spPr>
          <a:xfrm flipV="1">
            <a:off x="6475368" y="5586494"/>
            <a:ext cx="1599623" cy="1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>
            <a:endCxn id="65" idx="1"/>
          </p:cNvCxnSpPr>
          <p:nvPr/>
        </p:nvCxnSpPr>
        <p:spPr>
          <a:xfrm flipV="1">
            <a:off x="3895352" y="5586495"/>
            <a:ext cx="1059412" cy="1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/>
          <p:nvPr/>
        </p:nvCxnSpPr>
        <p:spPr>
          <a:xfrm flipV="1">
            <a:off x="3895352" y="4529628"/>
            <a:ext cx="0" cy="1056868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화살표 연결선 95"/>
          <p:cNvCxnSpPr/>
          <p:nvPr/>
        </p:nvCxnSpPr>
        <p:spPr>
          <a:xfrm flipV="1">
            <a:off x="4003079" y="4494411"/>
            <a:ext cx="0" cy="606225"/>
          </a:xfrm>
          <a:prstGeom prst="straightConnector1">
            <a:avLst/>
          </a:prstGeom>
          <a:ln w="2857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>
            <a:endCxn id="45" idx="1"/>
          </p:cNvCxnSpPr>
          <p:nvPr/>
        </p:nvCxnSpPr>
        <p:spPr>
          <a:xfrm flipV="1">
            <a:off x="4004482" y="5082439"/>
            <a:ext cx="950282" cy="2746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/>
          <p:cNvCxnSpPr>
            <a:stCxn id="45" idx="3"/>
          </p:cNvCxnSpPr>
          <p:nvPr/>
        </p:nvCxnSpPr>
        <p:spPr>
          <a:xfrm>
            <a:off x="6475368" y="5082439"/>
            <a:ext cx="1262286" cy="2746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화살표 연결선 105"/>
          <p:cNvCxnSpPr/>
          <p:nvPr/>
        </p:nvCxnSpPr>
        <p:spPr>
          <a:xfrm flipV="1">
            <a:off x="7737654" y="4901896"/>
            <a:ext cx="2698" cy="189215"/>
          </a:xfrm>
          <a:prstGeom prst="straightConnector1">
            <a:avLst/>
          </a:prstGeom>
          <a:ln w="28575">
            <a:solidFill>
              <a:srgbClr val="33CCC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>
          <a:xfrm>
            <a:off x="4016644" y="2007890"/>
            <a:ext cx="931922" cy="0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 flipV="1">
            <a:off x="4016644" y="2013067"/>
            <a:ext cx="0" cy="672601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직사각형 50"/>
          <p:cNvSpPr/>
          <p:nvPr/>
        </p:nvSpPr>
        <p:spPr>
          <a:xfrm>
            <a:off x="4948566" y="4869160"/>
            <a:ext cx="1526802" cy="4265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516216" y="4869160"/>
            <a:ext cx="198644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1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은행에서 제공</a:t>
            </a:r>
            <a:r>
              <a:rPr lang="en-US" altLang="ko-KR" sz="11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ctr"/>
            <a:r>
              <a:rPr lang="ko-KR" altLang="en-US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제공심사 결과통보서</a:t>
            </a:r>
            <a:endParaRPr lang="en-US" altLang="ko-KR" sz="10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제공협약서</a:t>
            </a:r>
            <a:endParaRPr lang="en-US" altLang="ko-KR" sz="10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인체유래물</a:t>
            </a:r>
            <a:r>
              <a:rPr lang="ko-KR" altLang="en-US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제공 및 수령확인서</a:t>
            </a:r>
            <a:endParaRPr lang="en-US" altLang="ko-KR" sz="10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" name="직사각형 24"/>
          <p:cNvSpPr>
            <a:spLocks noChangeArrowheads="1"/>
          </p:cNvSpPr>
          <p:nvPr/>
        </p:nvSpPr>
        <p:spPr bwMode="auto">
          <a:xfrm>
            <a:off x="323528" y="764704"/>
            <a:ext cx="5818196" cy="46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400" b="1" dirty="0">
                <a:latin typeface="맑은 고딕" pitchFamily="50" charset="-127"/>
                <a:ea typeface="맑은 고딕" pitchFamily="50" charset="-127"/>
              </a:rPr>
              <a:t>분양절차</a:t>
            </a:r>
            <a:endParaRPr lang="en-US" altLang="ko-KR" sz="24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69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직선 화살표 연결선 26"/>
          <p:cNvCxnSpPr>
            <a:stCxn id="47" idx="1"/>
          </p:cNvCxnSpPr>
          <p:nvPr/>
        </p:nvCxnSpPr>
        <p:spPr bwMode="auto">
          <a:xfrm flipH="1">
            <a:off x="4343015" y="3981432"/>
            <a:ext cx="2298435" cy="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469"/>
          <p:cNvSpPr>
            <a:spLocks noChangeArrowheads="1"/>
          </p:cNvSpPr>
          <p:nvPr/>
        </p:nvSpPr>
        <p:spPr bwMode="auto">
          <a:xfrm>
            <a:off x="323528" y="2895144"/>
            <a:ext cx="2638081" cy="46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ko-KR" altLang="en-US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기관생명윤리위원회</a:t>
            </a:r>
            <a:r>
              <a:rPr kumimoji="0"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(IRB)</a:t>
            </a:r>
          </a:p>
          <a:p>
            <a:pPr algn="ctr"/>
            <a:r>
              <a:rPr kumimoji="0"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연구의 법적</a:t>
            </a:r>
            <a:r>
              <a:rPr kumimoji="0"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윤리적 타당성 검토</a:t>
            </a:r>
            <a:r>
              <a:rPr kumimoji="0"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cxnSp>
        <p:nvCxnSpPr>
          <p:cNvPr id="29" name="Shape 18"/>
          <p:cNvCxnSpPr>
            <a:stCxn id="43" idx="3"/>
            <a:endCxn id="44" idx="0"/>
          </p:cNvCxnSpPr>
          <p:nvPr/>
        </p:nvCxnSpPr>
        <p:spPr bwMode="auto">
          <a:xfrm>
            <a:off x="6475368" y="2013068"/>
            <a:ext cx="1478311" cy="882076"/>
          </a:xfrm>
          <a:prstGeom prst="bentConnector2">
            <a:avLst/>
          </a:prstGeom>
          <a:ln w="2857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hape 21"/>
          <p:cNvCxnSpPr>
            <a:stCxn id="42" idx="3"/>
          </p:cNvCxnSpPr>
          <p:nvPr/>
        </p:nvCxnSpPr>
        <p:spPr bwMode="auto">
          <a:xfrm flipV="1">
            <a:off x="3491880" y="4494411"/>
            <a:ext cx="282351" cy="806949"/>
          </a:xfrm>
          <a:prstGeom prst="bentConnector2">
            <a:avLst/>
          </a:prstGeom>
          <a:ln w="2857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22"/>
          <p:cNvCxnSpPr>
            <a:stCxn id="41" idx="2"/>
            <a:endCxn id="42" idx="1"/>
          </p:cNvCxnSpPr>
          <p:nvPr/>
        </p:nvCxnSpPr>
        <p:spPr bwMode="auto">
          <a:xfrm rot="16200000" flipH="1">
            <a:off x="1360751" y="4748813"/>
            <a:ext cx="874010" cy="231083"/>
          </a:xfrm>
          <a:prstGeom prst="bentConnector2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hape 23"/>
          <p:cNvCxnSpPr>
            <a:endCxn id="40" idx="3"/>
          </p:cNvCxnSpPr>
          <p:nvPr/>
        </p:nvCxnSpPr>
        <p:spPr bwMode="auto">
          <a:xfrm rot="16200000" flipV="1">
            <a:off x="3297252" y="2207697"/>
            <a:ext cx="671608" cy="282350"/>
          </a:xfrm>
          <a:prstGeom prst="bentConnector2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24"/>
          <p:cNvCxnSpPr>
            <a:stCxn id="40" idx="1"/>
            <a:endCxn id="28" idx="0"/>
          </p:cNvCxnSpPr>
          <p:nvPr/>
        </p:nvCxnSpPr>
        <p:spPr bwMode="auto">
          <a:xfrm rot="10800000" flipV="1">
            <a:off x="1642570" y="2013068"/>
            <a:ext cx="270729" cy="882076"/>
          </a:xfrm>
          <a:prstGeom prst="bentConnector2">
            <a:avLst/>
          </a:prstGeom>
          <a:ln w="2857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 bwMode="auto">
          <a:xfrm>
            <a:off x="4343015" y="3638917"/>
            <a:ext cx="2677257" cy="0"/>
          </a:xfrm>
          <a:prstGeom prst="straightConnector1">
            <a:avLst/>
          </a:prstGeom>
          <a:ln w="2857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 bwMode="auto">
          <a:xfrm>
            <a:off x="7534415" y="4529628"/>
            <a:ext cx="374953" cy="335297"/>
          </a:xfrm>
          <a:prstGeom prst="rect">
            <a:avLst/>
          </a:prstGeom>
          <a:ln>
            <a:solidFill>
              <a:srgbClr val="00CC99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900" spc="-150" dirty="0">
                <a:solidFill>
                  <a:srgbClr val="00CC99"/>
                </a:solidFill>
                <a:latin typeface="맑은 고딕" pitchFamily="50" charset="-127"/>
                <a:ea typeface="맑은 고딕" pitchFamily="50" charset="-127"/>
                <a:cs typeface="한컴바탕" pitchFamily="18" charset="2"/>
              </a:rPr>
              <a:t>Yes</a:t>
            </a:r>
          </a:p>
        </p:txBody>
      </p:sp>
      <p:sp>
        <p:nvSpPr>
          <p:cNvPr id="38" name="직사각형 37"/>
          <p:cNvSpPr/>
          <p:nvPr/>
        </p:nvSpPr>
        <p:spPr bwMode="auto">
          <a:xfrm>
            <a:off x="3203848" y="2876693"/>
            <a:ext cx="1357307" cy="3362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한컴바탕" pitchFamily="18" charset="2"/>
              </a:rPr>
              <a:t>Researchers</a:t>
            </a:r>
            <a:endParaRPr kumimoji="0" lang="en-US" altLang="ko-KR" sz="1200" b="1" kern="900" spc="-150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  <a:cs typeface="한컴바탕" pitchFamily="18" charset="2"/>
            </a:endParaRPr>
          </a:p>
        </p:txBody>
      </p:sp>
      <p:pic>
        <p:nvPicPr>
          <p:cNvPr id="39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6467" y="3320486"/>
            <a:ext cx="911476" cy="110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모서리가 둥근 직사각형 39"/>
          <p:cNvSpPr/>
          <p:nvPr/>
        </p:nvSpPr>
        <p:spPr bwMode="auto">
          <a:xfrm>
            <a:off x="1913298" y="1669581"/>
            <a:ext cx="1578582" cy="68697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2.</a:t>
            </a: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연구계획서</a:t>
            </a:r>
            <a:endParaRPr lang="en-US" altLang="ko-KR" sz="13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심의의뢰 </a:t>
            </a:r>
            <a:endParaRPr lang="ko-KR" altLang="en-US" sz="13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1" name="그림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534" y="3381379"/>
            <a:ext cx="1843361" cy="104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모서리가 둥근 직사각형 41"/>
          <p:cNvSpPr/>
          <p:nvPr/>
        </p:nvSpPr>
        <p:spPr bwMode="auto">
          <a:xfrm>
            <a:off x="1913298" y="4957873"/>
            <a:ext cx="1578582" cy="68697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3.</a:t>
            </a: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심의결과 통보 </a:t>
            </a:r>
          </a:p>
        </p:txBody>
      </p:sp>
      <p:sp>
        <p:nvSpPr>
          <p:cNvPr id="43" name="모서리가 둥근 직사각형 42"/>
          <p:cNvSpPr/>
          <p:nvPr/>
        </p:nvSpPr>
        <p:spPr bwMode="auto">
          <a:xfrm>
            <a:off x="4932042" y="1669581"/>
            <a:ext cx="1543326" cy="68697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1.</a:t>
            </a:r>
            <a:r>
              <a:rPr lang="ko-KR" altLang="en-US" sz="12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분양 상담 신청</a:t>
            </a:r>
            <a:endParaRPr lang="en-US" altLang="ko-KR" sz="12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직사각형 469"/>
          <p:cNvSpPr>
            <a:spLocks noChangeArrowheads="1"/>
          </p:cNvSpPr>
          <p:nvPr/>
        </p:nvSpPr>
        <p:spPr bwMode="auto">
          <a:xfrm>
            <a:off x="6870861" y="2895144"/>
            <a:ext cx="2165635" cy="46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ko-KR" altLang="en-US" sz="12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인체유래물은행</a:t>
            </a:r>
            <a:r>
              <a:rPr kumimoji="0" lang="ko-KR" altLang="en-US" sz="12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운영위원회</a:t>
            </a:r>
            <a:endParaRPr kumimoji="0" lang="en-US" altLang="ko-KR" sz="12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kumimoji="0"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200" b="1" dirty="0" err="1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인체유래물</a:t>
            </a:r>
            <a:r>
              <a:rPr kumimoji="0" lang="ko-KR" altLang="en-US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분양 검토</a:t>
            </a:r>
            <a:r>
              <a:rPr kumimoji="0"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45" name="모서리가 둥근 직사각형 44"/>
          <p:cNvSpPr/>
          <p:nvPr/>
        </p:nvSpPr>
        <p:spPr bwMode="auto">
          <a:xfrm>
            <a:off x="4954764" y="4869160"/>
            <a:ext cx="1520604" cy="426557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5.</a:t>
            </a: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b="1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유래물</a:t>
            </a:r>
            <a:r>
              <a:rPr lang="ko-KR" altLang="en-US" sz="13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분양</a:t>
            </a:r>
            <a:endParaRPr lang="en-US" altLang="ko-KR" sz="13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모서리가 둥근 직사각형 45"/>
          <p:cNvSpPr/>
          <p:nvPr/>
        </p:nvSpPr>
        <p:spPr bwMode="auto">
          <a:xfrm>
            <a:off x="4932040" y="3476480"/>
            <a:ext cx="1543328" cy="65299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4.</a:t>
            </a: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분양신청</a:t>
            </a:r>
            <a:endParaRPr lang="en-US" altLang="ko-KR" sz="13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직사각형 46"/>
          <p:cNvSpPr/>
          <p:nvPr/>
        </p:nvSpPr>
        <p:spPr bwMode="auto">
          <a:xfrm>
            <a:off x="6641450" y="3813783"/>
            <a:ext cx="378822" cy="3352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900" spc="-15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한컴바탕" pitchFamily="18" charset="2"/>
              </a:rPr>
              <a:t>No</a:t>
            </a: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135" y="3381379"/>
            <a:ext cx="1797564" cy="1045969"/>
          </a:xfrm>
          <a:prstGeom prst="rect">
            <a:avLst/>
          </a:prstGeom>
        </p:spPr>
      </p:pic>
      <p:sp>
        <p:nvSpPr>
          <p:cNvPr id="65" name="모서리가 둥근 직사각형 64"/>
          <p:cNvSpPr/>
          <p:nvPr/>
        </p:nvSpPr>
        <p:spPr bwMode="auto">
          <a:xfrm>
            <a:off x="4954764" y="5373216"/>
            <a:ext cx="1520604" cy="426557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6.</a:t>
            </a: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연구결과 통보</a:t>
            </a:r>
            <a:endParaRPr lang="en-US" altLang="ko-KR" sz="13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5" name="직선 화살표 연결선 74"/>
          <p:cNvCxnSpPr/>
          <p:nvPr/>
        </p:nvCxnSpPr>
        <p:spPr>
          <a:xfrm flipV="1">
            <a:off x="8074991" y="4561820"/>
            <a:ext cx="0" cy="1024675"/>
          </a:xfrm>
          <a:prstGeom prst="straightConnector1">
            <a:avLst/>
          </a:prstGeom>
          <a:ln w="2857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>
            <a:stCxn id="65" idx="3"/>
          </p:cNvCxnSpPr>
          <p:nvPr/>
        </p:nvCxnSpPr>
        <p:spPr>
          <a:xfrm flipV="1">
            <a:off x="6475368" y="5586494"/>
            <a:ext cx="1599623" cy="1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>
            <a:endCxn id="65" idx="1"/>
          </p:cNvCxnSpPr>
          <p:nvPr/>
        </p:nvCxnSpPr>
        <p:spPr>
          <a:xfrm flipV="1">
            <a:off x="3895352" y="5586495"/>
            <a:ext cx="1059412" cy="1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/>
          <p:nvPr/>
        </p:nvCxnSpPr>
        <p:spPr>
          <a:xfrm flipV="1">
            <a:off x="3895352" y="4529628"/>
            <a:ext cx="0" cy="1056868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화살표 연결선 95"/>
          <p:cNvCxnSpPr/>
          <p:nvPr/>
        </p:nvCxnSpPr>
        <p:spPr>
          <a:xfrm flipV="1">
            <a:off x="4003079" y="4494411"/>
            <a:ext cx="0" cy="606225"/>
          </a:xfrm>
          <a:prstGeom prst="straightConnector1">
            <a:avLst/>
          </a:prstGeom>
          <a:ln w="2857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>
            <a:endCxn id="45" idx="1"/>
          </p:cNvCxnSpPr>
          <p:nvPr/>
        </p:nvCxnSpPr>
        <p:spPr>
          <a:xfrm flipV="1">
            <a:off x="4004482" y="5082439"/>
            <a:ext cx="950282" cy="2746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/>
          <p:cNvCxnSpPr>
            <a:stCxn id="45" idx="3"/>
          </p:cNvCxnSpPr>
          <p:nvPr/>
        </p:nvCxnSpPr>
        <p:spPr>
          <a:xfrm>
            <a:off x="6475368" y="5082439"/>
            <a:ext cx="1262286" cy="2746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화살표 연결선 105"/>
          <p:cNvCxnSpPr/>
          <p:nvPr/>
        </p:nvCxnSpPr>
        <p:spPr>
          <a:xfrm flipV="1">
            <a:off x="7737654" y="4901896"/>
            <a:ext cx="2698" cy="189215"/>
          </a:xfrm>
          <a:prstGeom prst="straightConnector1">
            <a:avLst/>
          </a:prstGeom>
          <a:ln w="28575">
            <a:solidFill>
              <a:srgbClr val="33CCC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>
          <a:xfrm>
            <a:off x="4016644" y="2007890"/>
            <a:ext cx="931922" cy="0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 flipV="1">
            <a:off x="4016644" y="2013067"/>
            <a:ext cx="0" cy="672601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직사각형 50"/>
          <p:cNvSpPr/>
          <p:nvPr/>
        </p:nvSpPr>
        <p:spPr>
          <a:xfrm>
            <a:off x="4948566" y="5369182"/>
            <a:ext cx="1526802" cy="43608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475693" y="5805264"/>
            <a:ext cx="2526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서식</a:t>
            </a:r>
            <a:r>
              <a:rPr lang="en-US" altLang="ko-KR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3-8 </a:t>
            </a:r>
            <a:r>
              <a:rPr lang="ko-KR" altLang="en-US" sz="1000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인체유래물등의</a:t>
            </a:r>
            <a:r>
              <a:rPr lang="ko-KR" altLang="en-US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폐기보고서</a:t>
            </a:r>
            <a:endParaRPr lang="en-US" altLang="ko-KR" sz="10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서식</a:t>
            </a:r>
            <a:r>
              <a:rPr lang="en-US" altLang="ko-KR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3-9 </a:t>
            </a:r>
            <a:r>
              <a:rPr lang="ko-KR" altLang="en-US" sz="1000" b="1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인체유래물등의</a:t>
            </a:r>
            <a:r>
              <a:rPr lang="ko-KR" altLang="en-US" sz="1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활용결과보고</a:t>
            </a:r>
            <a:r>
              <a:rPr lang="ko-KR" altLang="en-US" sz="1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서</a:t>
            </a:r>
            <a:endParaRPr lang="en-US" altLang="ko-KR" sz="10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" name="직사각형 24"/>
          <p:cNvSpPr>
            <a:spLocks noChangeArrowheads="1"/>
          </p:cNvSpPr>
          <p:nvPr/>
        </p:nvSpPr>
        <p:spPr bwMode="auto">
          <a:xfrm>
            <a:off x="323528" y="764704"/>
            <a:ext cx="5818196" cy="46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400" b="1" dirty="0">
                <a:latin typeface="맑은 고딕" pitchFamily="50" charset="-127"/>
                <a:ea typeface="맑은 고딕" pitchFamily="50" charset="-127"/>
              </a:rPr>
              <a:t>분양절차</a:t>
            </a:r>
            <a:endParaRPr lang="en-US" altLang="ko-KR" sz="24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42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4"/>
          <p:cNvSpPr>
            <a:spLocks noGrp="1"/>
          </p:cNvSpPr>
          <p:nvPr>
            <p:ph idx="4294967295"/>
          </p:nvPr>
        </p:nvSpPr>
        <p:spPr>
          <a:xfrm>
            <a:off x="197182" y="1268760"/>
            <a:ext cx="8749636" cy="5256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1) </a:t>
            </a:r>
            <a:r>
              <a:rPr lang="ko-KR" altLang="en-US" sz="1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은행에 수집된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인체유래물</a:t>
            </a:r>
            <a:r>
              <a:rPr lang="ko-KR" altLang="en-US" sz="1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현황을 어떻게 파악할 수 있는지</a:t>
            </a:r>
            <a:r>
              <a:rPr lang="en-US" altLang="ko-KR" sz="1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pPr marL="0" indent="0">
              <a:buNone/>
            </a:pP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-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본원 홈페이지 내 은행페이지의 공지사항에 은행으로 수집된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인체유래물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현황을 지속적으로 업데이트</a:t>
            </a:r>
            <a:endParaRPr lang="en-US" altLang="ko-KR" sz="11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endParaRPr lang="en-US" altLang="ko-KR" sz="14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2)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인체유래물</a:t>
            </a:r>
            <a:r>
              <a:rPr lang="ko-KR" altLang="en-US" sz="1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기증</a:t>
            </a:r>
            <a:r>
              <a:rPr lang="en-US" altLang="ko-KR" sz="1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기탁</a:t>
            </a:r>
            <a:r>
              <a:rPr lang="en-US" altLang="ko-KR" sz="1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및 분양에 따른 비용은</a:t>
            </a:r>
            <a:r>
              <a:rPr lang="en-US" altLang="ko-KR" sz="1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en-US" altLang="ko-KR" sz="18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-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기증 시 별도의 비용이 없으며 분양 요청 시 생명윤리법 제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43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조제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항에 따라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인체유래물등의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보존 및 </a:t>
            </a:r>
            <a:endParaRPr lang="en-US" altLang="ko-KR" sz="14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제공에 필요한 경비를 청구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기탁협약 체결 시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유래물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분양경비 안내문 전달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4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endParaRPr lang="en-US" altLang="ko-KR" sz="14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3) </a:t>
            </a:r>
            <a:r>
              <a:rPr lang="ko-KR" altLang="en-US" sz="1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임상정보는 어떻게 분양되는지</a:t>
            </a:r>
            <a:r>
              <a:rPr lang="en-US" altLang="ko-KR" sz="1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en-US" altLang="ko-KR" sz="18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임상정보 분양 요청 시 은행 보안책임자가 본 원 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EMR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에서 임상정보 검색 후 전달하며 기증자의 개인</a:t>
            </a:r>
            <a:endParaRPr lang="en-US" altLang="ko-KR" sz="14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식별정보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차트번호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이름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주민번호 등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는 분양 불가</a:t>
            </a:r>
            <a:endParaRPr lang="en-US" altLang="ko-KR" sz="14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endParaRPr lang="en-US" altLang="ko-KR" sz="14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24"/>
          <p:cNvSpPr>
            <a:spLocks noChangeArrowheads="1"/>
          </p:cNvSpPr>
          <p:nvPr/>
        </p:nvSpPr>
        <p:spPr bwMode="auto">
          <a:xfrm>
            <a:off x="323528" y="764704"/>
            <a:ext cx="5818196" cy="46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2. Q&amp;A</a:t>
            </a:r>
            <a:endParaRPr lang="en-US" altLang="ko-KR" sz="24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73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7594" y="476672"/>
            <a:ext cx="5488813" cy="61694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827594" y="3933056"/>
            <a:ext cx="5488812" cy="271304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39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직선 화살표 연결선 26"/>
          <p:cNvCxnSpPr>
            <a:stCxn id="47" idx="1"/>
          </p:cNvCxnSpPr>
          <p:nvPr/>
        </p:nvCxnSpPr>
        <p:spPr bwMode="auto">
          <a:xfrm flipH="1">
            <a:off x="4343015" y="3981432"/>
            <a:ext cx="2298435" cy="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469"/>
          <p:cNvSpPr>
            <a:spLocks noChangeArrowheads="1"/>
          </p:cNvSpPr>
          <p:nvPr/>
        </p:nvSpPr>
        <p:spPr bwMode="auto">
          <a:xfrm>
            <a:off x="323528" y="2895144"/>
            <a:ext cx="2638081" cy="46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ko-KR" altLang="en-US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기관생명윤리위원회</a:t>
            </a:r>
            <a:r>
              <a:rPr kumimoji="0"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(IRB)</a:t>
            </a:r>
          </a:p>
          <a:p>
            <a:pPr algn="ctr"/>
            <a:r>
              <a:rPr kumimoji="0"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연구의 법적</a:t>
            </a:r>
            <a:r>
              <a:rPr kumimoji="0"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윤리적 타당성 검토</a:t>
            </a:r>
            <a:r>
              <a:rPr kumimoji="0"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cxnSp>
        <p:nvCxnSpPr>
          <p:cNvPr id="29" name="Shape 18"/>
          <p:cNvCxnSpPr>
            <a:stCxn id="43" idx="3"/>
            <a:endCxn id="44" idx="0"/>
          </p:cNvCxnSpPr>
          <p:nvPr/>
        </p:nvCxnSpPr>
        <p:spPr bwMode="auto">
          <a:xfrm>
            <a:off x="6475368" y="2013068"/>
            <a:ext cx="1478311" cy="882076"/>
          </a:xfrm>
          <a:prstGeom prst="bentConnector2">
            <a:avLst/>
          </a:prstGeom>
          <a:ln w="2857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hape 21"/>
          <p:cNvCxnSpPr>
            <a:stCxn id="42" idx="3"/>
          </p:cNvCxnSpPr>
          <p:nvPr/>
        </p:nvCxnSpPr>
        <p:spPr bwMode="auto">
          <a:xfrm flipV="1">
            <a:off x="3491880" y="4494411"/>
            <a:ext cx="282351" cy="806949"/>
          </a:xfrm>
          <a:prstGeom prst="bentConnector2">
            <a:avLst/>
          </a:prstGeom>
          <a:ln w="2857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22"/>
          <p:cNvCxnSpPr>
            <a:stCxn id="41" idx="2"/>
            <a:endCxn id="42" idx="1"/>
          </p:cNvCxnSpPr>
          <p:nvPr/>
        </p:nvCxnSpPr>
        <p:spPr bwMode="auto">
          <a:xfrm rot="16200000" flipH="1">
            <a:off x="1360751" y="4748813"/>
            <a:ext cx="874010" cy="231083"/>
          </a:xfrm>
          <a:prstGeom prst="bentConnector2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hape 23"/>
          <p:cNvCxnSpPr>
            <a:endCxn id="40" idx="3"/>
          </p:cNvCxnSpPr>
          <p:nvPr/>
        </p:nvCxnSpPr>
        <p:spPr bwMode="auto">
          <a:xfrm rot="16200000" flipV="1">
            <a:off x="3297252" y="2207697"/>
            <a:ext cx="671608" cy="282350"/>
          </a:xfrm>
          <a:prstGeom prst="bentConnector2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24"/>
          <p:cNvCxnSpPr>
            <a:stCxn id="40" idx="1"/>
            <a:endCxn id="28" idx="0"/>
          </p:cNvCxnSpPr>
          <p:nvPr/>
        </p:nvCxnSpPr>
        <p:spPr bwMode="auto">
          <a:xfrm rot="10800000" flipV="1">
            <a:off x="1642570" y="2013068"/>
            <a:ext cx="270729" cy="882076"/>
          </a:xfrm>
          <a:prstGeom prst="bentConnector2">
            <a:avLst/>
          </a:prstGeom>
          <a:ln w="2857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 bwMode="auto">
          <a:xfrm>
            <a:off x="4343015" y="3638917"/>
            <a:ext cx="2677257" cy="0"/>
          </a:xfrm>
          <a:prstGeom prst="straightConnector1">
            <a:avLst/>
          </a:prstGeom>
          <a:ln w="2857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 bwMode="auto">
          <a:xfrm>
            <a:off x="7534415" y="4529628"/>
            <a:ext cx="374953" cy="335297"/>
          </a:xfrm>
          <a:prstGeom prst="rect">
            <a:avLst/>
          </a:prstGeom>
          <a:ln>
            <a:solidFill>
              <a:srgbClr val="00CC99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900" spc="-150" dirty="0">
                <a:solidFill>
                  <a:srgbClr val="00CC99"/>
                </a:solidFill>
                <a:latin typeface="맑은 고딕" pitchFamily="50" charset="-127"/>
                <a:ea typeface="맑은 고딕" pitchFamily="50" charset="-127"/>
                <a:cs typeface="한컴바탕" pitchFamily="18" charset="2"/>
              </a:rPr>
              <a:t>Yes</a:t>
            </a:r>
          </a:p>
        </p:txBody>
      </p:sp>
      <p:sp>
        <p:nvSpPr>
          <p:cNvPr id="38" name="직사각형 37"/>
          <p:cNvSpPr/>
          <p:nvPr/>
        </p:nvSpPr>
        <p:spPr bwMode="auto">
          <a:xfrm>
            <a:off x="3203848" y="2876693"/>
            <a:ext cx="1357307" cy="3362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한컴바탕" pitchFamily="18" charset="2"/>
              </a:rPr>
              <a:t>Researchers</a:t>
            </a:r>
            <a:endParaRPr kumimoji="0" lang="en-US" altLang="ko-KR" sz="1200" b="1" kern="900" spc="-150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  <a:cs typeface="한컴바탕" pitchFamily="18" charset="2"/>
            </a:endParaRPr>
          </a:p>
        </p:txBody>
      </p:sp>
      <p:pic>
        <p:nvPicPr>
          <p:cNvPr id="39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6467" y="3320486"/>
            <a:ext cx="911476" cy="110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모서리가 둥근 직사각형 39"/>
          <p:cNvSpPr/>
          <p:nvPr/>
        </p:nvSpPr>
        <p:spPr bwMode="auto">
          <a:xfrm>
            <a:off x="1913298" y="1669581"/>
            <a:ext cx="1578582" cy="68697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2.</a:t>
            </a: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연구계획서</a:t>
            </a:r>
            <a:endParaRPr lang="en-US" altLang="ko-KR" sz="13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심의의뢰 </a:t>
            </a:r>
            <a:endParaRPr lang="ko-KR" altLang="en-US" sz="13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1" name="그림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534" y="3381379"/>
            <a:ext cx="1843361" cy="104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모서리가 둥근 직사각형 41"/>
          <p:cNvSpPr/>
          <p:nvPr/>
        </p:nvSpPr>
        <p:spPr bwMode="auto">
          <a:xfrm>
            <a:off x="1913298" y="4957873"/>
            <a:ext cx="1578582" cy="68697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3.</a:t>
            </a: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심의결과 통보 </a:t>
            </a:r>
          </a:p>
        </p:txBody>
      </p:sp>
      <p:sp>
        <p:nvSpPr>
          <p:cNvPr id="43" name="모서리가 둥근 직사각형 42"/>
          <p:cNvSpPr/>
          <p:nvPr/>
        </p:nvSpPr>
        <p:spPr bwMode="auto">
          <a:xfrm>
            <a:off x="4932042" y="1669581"/>
            <a:ext cx="1543326" cy="68697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1.</a:t>
            </a:r>
            <a:r>
              <a:rPr lang="ko-KR" altLang="en-US" sz="12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분양 상담 신청</a:t>
            </a:r>
            <a:endParaRPr lang="en-US" altLang="ko-KR" sz="12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직사각형 469"/>
          <p:cNvSpPr>
            <a:spLocks noChangeArrowheads="1"/>
          </p:cNvSpPr>
          <p:nvPr/>
        </p:nvSpPr>
        <p:spPr bwMode="auto">
          <a:xfrm>
            <a:off x="6870861" y="2895144"/>
            <a:ext cx="2165635" cy="46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ko-KR" altLang="en-US" sz="12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인체유래물은행</a:t>
            </a:r>
            <a:r>
              <a:rPr kumimoji="0" lang="ko-KR" altLang="en-US" sz="12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운영위원회</a:t>
            </a:r>
            <a:endParaRPr kumimoji="0" lang="en-US" altLang="ko-KR" sz="12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kumimoji="0"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200" b="1" dirty="0" err="1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인체유래물</a:t>
            </a:r>
            <a:r>
              <a:rPr kumimoji="0" lang="ko-KR" altLang="en-US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분양 검토</a:t>
            </a:r>
            <a:r>
              <a:rPr kumimoji="0"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45" name="모서리가 둥근 직사각형 44"/>
          <p:cNvSpPr/>
          <p:nvPr/>
        </p:nvSpPr>
        <p:spPr bwMode="auto">
          <a:xfrm>
            <a:off x="4954764" y="4869160"/>
            <a:ext cx="1520604" cy="426557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5.</a:t>
            </a: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b="1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유래물</a:t>
            </a:r>
            <a:r>
              <a:rPr lang="ko-KR" altLang="en-US" sz="13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분양</a:t>
            </a:r>
            <a:endParaRPr lang="en-US" altLang="ko-KR" sz="13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모서리가 둥근 직사각형 45"/>
          <p:cNvSpPr/>
          <p:nvPr/>
        </p:nvSpPr>
        <p:spPr bwMode="auto">
          <a:xfrm>
            <a:off x="4932040" y="3476480"/>
            <a:ext cx="1543328" cy="65299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4.</a:t>
            </a: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분양신청</a:t>
            </a:r>
            <a:endParaRPr lang="en-US" altLang="ko-KR" sz="13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직사각형 46"/>
          <p:cNvSpPr/>
          <p:nvPr/>
        </p:nvSpPr>
        <p:spPr bwMode="auto">
          <a:xfrm>
            <a:off x="6641450" y="3813783"/>
            <a:ext cx="378822" cy="3352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900" spc="-15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한컴바탕" pitchFamily="18" charset="2"/>
              </a:rPr>
              <a:t>No</a:t>
            </a: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135" y="3381379"/>
            <a:ext cx="1797564" cy="1045969"/>
          </a:xfrm>
          <a:prstGeom prst="rect">
            <a:avLst/>
          </a:prstGeom>
        </p:spPr>
      </p:pic>
      <p:sp>
        <p:nvSpPr>
          <p:cNvPr id="65" name="모서리가 둥근 직사각형 64"/>
          <p:cNvSpPr/>
          <p:nvPr/>
        </p:nvSpPr>
        <p:spPr bwMode="auto">
          <a:xfrm>
            <a:off x="4954764" y="5373216"/>
            <a:ext cx="1520604" cy="426557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6.</a:t>
            </a: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연구결과 통보</a:t>
            </a:r>
            <a:endParaRPr lang="en-US" altLang="ko-KR" sz="13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5" name="직선 화살표 연결선 74"/>
          <p:cNvCxnSpPr/>
          <p:nvPr/>
        </p:nvCxnSpPr>
        <p:spPr>
          <a:xfrm flipV="1">
            <a:off x="8074991" y="4561820"/>
            <a:ext cx="0" cy="1024675"/>
          </a:xfrm>
          <a:prstGeom prst="straightConnector1">
            <a:avLst/>
          </a:prstGeom>
          <a:ln w="2857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>
            <a:stCxn id="65" idx="3"/>
          </p:cNvCxnSpPr>
          <p:nvPr/>
        </p:nvCxnSpPr>
        <p:spPr>
          <a:xfrm flipV="1">
            <a:off x="6475368" y="5586494"/>
            <a:ext cx="1599623" cy="1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>
            <a:endCxn id="65" idx="1"/>
          </p:cNvCxnSpPr>
          <p:nvPr/>
        </p:nvCxnSpPr>
        <p:spPr>
          <a:xfrm flipV="1">
            <a:off x="3895352" y="5586495"/>
            <a:ext cx="1059412" cy="1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/>
          <p:nvPr/>
        </p:nvCxnSpPr>
        <p:spPr>
          <a:xfrm flipV="1">
            <a:off x="3895352" y="4529628"/>
            <a:ext cx="0" cy="1056868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화살표 연결선 95"/>
          <p:cNvCxnSpPr/>
          <p:nvPr/>
        </p:nvCxnSpPr>
        <p:spPr>
          <a:xfrm flipV="1">
            <a:off x="4003079" y="4494411"/>
            <a:ext cx="0" cy="606225"/>
          </a:xfrm>
          <a:prstGeom prst="straightConnector1">
            <a:avLst/>
          </a:prstGeom>
          <a:ln w="2857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>
            <a:endCxn id="45" idx="1"/>
          </p:cNvCxnSpPr>
          <p:nvPr/>
        </p:nvCxnSpPr>
        <p:spPr>
          <a:xfrm flipV="1">
            <a:off x="4004482" y="5082439"/>
            <a:ext cx="950282" cy="2746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/>
          <p:cNvCxnSpPr>
            <a:stCxn id="45" idx="3"/>
          </p:cNvCxnSpPr>
          <p:nvPr/>
        </p:nvCxnSpPr>
        <p:spPr>
          <a:xfrm>
            <a:off x="6475368" y="5082439"/>
            <a:ext cx="1262286" cy="2746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화살표 연결선 105"/>
          <p:cNvCxnSpPr/>
          <p:nvPr/>
        </p:nvCxnSpPr>
        <p:spPr>
          <a:xfrm flipV="1">
            <a:off x="7737654" y="4901896"/>
            <a:ext cx="2698" cy="189215"/>
          </a:xfrm>
          <a:prstGeom prst="straightConnector1">
            <a:avLst/>
          </a:prstGeom>
          <a:ln w="28575">
            <a:solidFill>
              <a:srgbClr val="33CCC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>
          <a:xfrm>
            <a:off x="4016644" y="2007890"/>
            <a:ext cx="931922" cy="0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 flipV="1">
            <a:off x="4016644" y="2013067"/>
            <a:ext cx="0" cy="672601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4932040" y="1669582"/>
            <a:ext cx="1543328" cy="67929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41963" y="2348880"/>
            <a:ext cx="23342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서식</a:t>
            </a:r>
            <a:r>
              <a:rPr lang="en-US" altLang="ko-KR" sz="9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3-1 </a:t>
            </a:r>
            <a:r>
              <a:rPr lang="ko-KR" altLang="en-US" sz="900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인체유래물등의</a:t>
            </a:r>
            <a:r>
              <a:rPr lang="ko-KR" altLang="en-US" sz="9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제공상담 요청서</a:t>
            </a:r>
            <a:endParaRPr lang="ko-KR" altLang="en-US" sz="9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" name="직사각형 24"/>
          <p:cNvSpPr>
            <a:spLocks noChangeArrowheads="1"/>
          </p:cNvSpPr>
          <p:nvPr/>
        </p:nvSpPr>
        <p:spPr bwMode="auto">
          <a:xfrm>
            <a:off x="323528" y="764704"/>
            <a:ext cx="5818196" cy="46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분양절차</a:t>
            </a:r>
            <a:endParaRPr lang="en-US" altLang="ko-KR" sz="24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13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직선 화살표 연결선 26"/>
          <p:cNvCxnSpPr>
            <a:stCxn id="47" idx="1"/>
          </p:cNvCxnSpPr>
          <p:nvPr/>
        </p:nvCxnSpPr>
        <p:spPr bwMode="auto">
          <a:xfrm flipH="1">
            <a:off x="4343015" y="3981432"/>
            <a:ext cx="2298435" cy="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469"/>
          <p:cNvSpPr>
            <a:spLocks noChangeArrowheads="1"/>
          </p:cNvSpPr>
          <p:nvPr/>
        </p:nvSpPr>
        <p:spPr bwMode="auto">
          <a:xfrm>
            <a:off x="323528" y="2895144"/>
            <a:ext cx="2638081" cy="46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ko-KR" altLang="en-US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기관생명윤리위원회</a:t>
            </a:r>
            <a:r>
              <a:rPr kumimoji="0"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(IRB)</a:t>
            </a:r>
          </a:p>
          <a:p>
            <a:pPr algn="ctr"/>
            <a:r>
              <a:rPr kumimoji="0"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연구의 법적</a:t>
            </a:r>
            <a:r>
              <a:rPr kumimoji="0"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윤리적 타당성 검토</a:t>
            </a:r>
            <a:r>
              <a:rPr kumimoji="0"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cxnSp>
        <p:nvCxnSpPr>
          <p:cNvPr id="29" name="Shape 18"/>
          <p:cNvCxnSpPr>
            <a:stCxn id="43" idx="3"/>
            <a:endCxn id="44" idx="0"/>
          </p:cNvCxnSpPr>
          <p:nvPr/>
        </p:nvCxnSpPr>
        <p:spPr bwMode="auto">
          <a:xfrm>
            <a:off x="6475368" y="2013068"/>
            <a:ext cx="1478311" cy="882076"/>
          </a:xfrm>
          <a:prstGeom prst="bentConnector2">
            <a:avLst/>
          </a:prstGeom>
          <a:ln w="2857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hape 21"/>
          <p:cNvCxnSpPr>
            <a:stCxn id="42" idx="3"/>
          </p:cNvCxnSpPr>
          <p:nvPr/>
        </p:nvCxnSpPr>
        <p:spPr bwMode="auto">
          <a:xfrm flipV="1">
            <a:off x="3491880" y="4494411"/>
            <a:ext cx="282351" cy="806949"/>
          </a:xfrm>
          <a:prstGeom prst="bentConnector2">
            <a:avLst/>
          </a:prstGeom>
          <a:ln w="2857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22"/>
          <p:cNvCxnSpPr>
            <a:stCxn id="41" idx="2"/>
            <a:endCxn id="42" idx="1"/>
          </p:cNvCxnSpPr>
          <p:nvPr/>
        </p:nvCxnSpPr>
        <p:spPr bwMode="auto">
          <a:xfrm rot="16200000" flipH="1">
            <a:off x="1360751" y="4748813"/>
            <a:ext cx="874010" cy="231083"/>
          </a:xfrm>
          <a:prstGeom prst="bentConnector2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hape 23"/>
          <p:cNvCxnSpPr>
            <a:endCxn id="40" idx="3"/>
          </p:cNvCxnSpPr>
          <p:nvPr/>
        </p:nvCxnSpPr>
        <p:spPr bwMode="auto">
          <a:xfrm rot="16200000" flipV="1">
            <a:off x="3297252" y="2207697"/>
            <a:ext cx="671608" cy="282350"/>
          </a:xfrm>
          <a:prstGeom prst="bentConnector2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24"/>
          <p:cNvCxnSpPr>
            <a:stCxn id="40" idx="1"/>
            <a:endCxn id="28" idx="0"/>
          </p:cNvCxnSpPr>
          <p:nvPr/>
        </p:nvCxnSpPr>
        <p:spPr bwMode="auto">
          <a:xfrm rot="10800000" flipV="1">
            <a:off x="1642570" y="2013068"/>
            <a:ext cx="270729" cy="882076"/>
          </a:xfrm>
          <a:prstGeom prst="bentConnector2">
            <a:avLst/>
          </a:prstGeom>
          <a:ln w="2857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 bwMode="auto">
          <a:xfrm>
            <a:off x="4343015" y="3638917"/>
            <a:ext cx="2677257" cy="0"/>
          </a:xfrm>
          <a:prstGeom prst="straightConnector1">
            <a:avLst/>
          </a:prstGeom>
          <a:ln w="2857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 bwMode="auto">
          <a:xfrm>
            <a:off x="7534415" y="4529628"/>
            <a:ext cx="374953" cy="335297"/>
          </a:xfrm>
          <a:prstGeom prst="rect">
            <a:avLst/>
          </a:prstGeom>
          <a:ln>
            <a:solidFill>
              <a:srgbClr val="00CC99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900" spc="-150" dirty="0">
                <a:solidFill>
                  <a:srgbClr val="00CC99"/>
                </a:solidFill>
                <a:latin typeface="맑은 고딕" pitchFamily="50" charset="-127"/>
                <a:ea typeface="맑은 고딕" pitchFamily="50" charset="-127"/>
                <a:cs typeface="한컴바탕" pitchFamily="18" charset="2"/>
              </a:rPr>
              <a:t>Yes</a:t>
            </a:r>
          </a:p>
        </p:txBody>
      </p:sp>
      <p:sp>
        <p:nvSpPr>
          <p:cNvPr id="38" name="직사각형 37"/>
          <p:cNvSpPr/>
          <p:nvPr/>
        </p:nvSpPr>
        <p:spPr bwMode="auto">
          <a:xfrm>
            <a:off x="3203848" y="2876693"/>
            <a:ext cx="1357307" cy="3362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한컴바탕" pitchFamily="18" charset="2"/>
              </a:rPr>
              <a:t>Researchers</a:t>
            </a:r>
            <a:endParaRPr kumimoji="0" lang="en-US" altLang="ko-KR" sz="1200" b="1" kern="900" spc="-150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  <a:cs typeface="한컴바탕" pitchFamily="18" charset="2"/>
            </a:endParaRPr>
          </a:p>
        </p:txBody>
      </p:sp>
      <p:pic>
        <p:nvPicPr>
          <p:cNvPr id="39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6467" y="3320486"/>
            <a:ext cx="911476" cy="110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모서리가 둥근 직사각형 39"/>
          <p:cNvSpPr/>
          <p:nvPr/>
        </p:nvSpPr>
        <p:spPr bwMode="auto">
          <a:xfrm>
            <a:off x="1913298" y="1669581"/>
            <a:ext cx="1578582" cy="68697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2.</a:t>
            </a: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연구계획서</a:t>
            </a:r>
            <a:endParaRPr lang="en-US" altLang="ko-KR" sz="13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심의의뢰 </a:t>
            </a:r>
            <a:endParaRPr lang="ko-KR" altLang="en-US" sz="13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1" name="그림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534" y="3381379"/>
            <a:ext cx="1843361" cy="104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모서리가 둥근 직사각형 41"/>
          <p:cNvSpPr/>
          <p:nvPr/>
        </p:nvSpPr>
        <p:spPr bwMode="auto">
          <a:xfrm>
            <a:off x="1913298" y="4957873"/>
            <a:ext cx="1578582" cy="68697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3.</a:t>
            </a: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심의결과 통보 </a:t>
            </a:r>
          </a:p>
        </p:txBody>
      </p:sp>
      <p:sp>
        <p:nvSpPr>
          <p:cNvPr id="43" name="모서리가 둥근 직사각형 42"/>
          <p:cNvSpPr/>
          <p:nvPr/>
        </p:nvSpPr>
        <p:spPr bwMode="auto">
          <a:xfrm>
            <a:off x="4932042" y="1669581"/>
            <a:ext cx="1543326" cy="68697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1.</a:t>
            </a:r>
            <a:r>
              <a:rPr lang="ko-KR" altLang="en-US" sz="12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분양 상담 신청</a:t>
            </a:r>
            <a:endParaRPr lang="en-US" altLang="ko-KR" sz="12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직사각형 469"/>
          <p:cNvSpPr>
            <a:spLocks noChangeArrowheads="1"/>
          </p:cNvSpPr>
          <p:nvPr/>
        </p:nvSpPr>
        <p:spPr bwMode="auto">
          <a:xfrm>
            <a:off x="6870861" y="2895144"/>
            <a:ext cx="2165635" cy="46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ko-KR" altLang="en-US" sz="12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인체유래물은행</a:t>
            </a:r>
            <a:r>
              <a:rPr kumimoji="0" lang="ko-KR" altLang="en-US" sz="12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운영위원회</a:t>
            </a:r>
            <a:endParaRPr kumimoji="0" lang="en-US" altLang="ko-KR" sz="12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kumimoji="0"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200" b="1" dirty="0" err="1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인체유래물</a:t>
            </a:r>
            <a:r>
              <a:rPr kumimoji="0" lang="ko-KR" altLang="en-US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분양 검토</a:t>
            </a:r>
            <a:r>
              <a:rPr kumimoji="0"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45" name="모서리가 둥근 직사각형 44"/>
          <p:cNvSpPr/>
          <p:nvPr/>
        </p:nvSpPr>
        <p:spPr bwMode="auto">
          <a:xfrm>
            <a:off x="4954764" y="4869160"/>
            <a:ext cx="1520604" cy="426557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5.</a:t>
            </a: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b="1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유래물</a:t>
            </a:r>
            <a:r>
              <a:rPr lang="ko-KR" altLang="en-US" sz="13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분양</a:t>
            </a:r>
            <a:endParaRPr lang="en-US" altLang="ko-KR" sz="13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모서리가 둥근 직사각형 45"/>
          <p:cNvSpPr/>
          <p:nvPr/>
        </p:nvSpPr>
        <p:spPr bwMode="auto">
          <a:xfrm>
            <a:off x="4932040" y="3476480"/>
            <a:ext cx="1543328" cy="65299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4.</a:t>
            </a: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분양신청</a:t>
            </a:r>
            <a:endParaRPr lang="en-US" altLang="ko-KR" sz="13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직사각형 46"/>
          <p:cNvSpPr/>
          <p:nvPr/>
        </p:nvSpPr>
        <p:spPr bwMode="auto">
          <a:xfrm>
            <a:off x="6641450" y="3813783"/>
            <a:ext cx="378822" cy="3352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900" spc="-15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한컴바탕" pitchFamily="18" charset="2"/>
              </a:rPr>
              <a:t>No</a:t>
            </a: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135" y="3381379"/>
            <a:ext cx="1797564" cy="1045969"/>
          </a:xfrm>
          <a:prstGeom prst="rect">
            <a:avLst/>
          </a:prstGeom>
        </p:spPr>
      </p:pic>
      <p:sp>
        <p:nvSpPr>
          <p:cNvPr id="65" name="모서리가 둥근 직사각형 64"/>
          <p:cNvSpPr/>
          <p:nvPr/>
        </p:nvSpPr>
        <p:spPr bwMode="auto">
          <a:xfrm>
            <a:off x="4954764" y="5373216"/>
            <a:ext cx="1520604" cy="426557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6.</a:t>
            </a:r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연구결과 통보</a:t>
            </a:r>
            <a:endParaRPr lang="en-US" altLang="ko-KR" sz="13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5" name="직선 화살표 연결선 74"/>
          <p:cNvCxnSpPr/>
          <p:nvPr/>
        </p:nvCxnSpPr>
        <p:spPr>
          <a:xfrm flipV="1">
            <a:off x="8074991" y="4561820"/>
            <a:ext cx="0" cy="1024675"/>
          </a:xfrm>
          <a:prstGeom prst="straightConnector1">
            <a:avLst/>
          </a:prstGeom>
          <a:ln w="2857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>
            <a:stCxn id="65" idx="3"/>
          </p:cNvCxnSpPr>
          <p:nvPr/>
        </p:nvCxnSpPr>
        <p:spPr>
          <a:xfrm flipV="1">
            <a:off x="6475368" y="5586494"/>
            <a:ext cx="1599623" cy="1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>
            <a:endCxn id="65" idx="1"/>
          </p:cNvCxnSpPr>
          <p:nvPr/>
        </p:nvCxnSpPr>
        <p:spPr>
          <a:xfrm flipV="1">
            <a:off x="3895352" y="5586495"/>
            <a:ext cx="1059412" cy="1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/>
          <p:nvPr/>
        </p:nvCxnSpPr>
        <p:spPr>
          <a:xfrm flipV="1">
            <a:off x="3895352" y="4529628"/>
            <a:ext cx="0" cy="1056868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화살표 연결선 95"/>
          <p:cNvCxnSpPr/>
          <p:nvPr/>
        </p:nvCxnSpPr>
        <p:spPr>
          <a:xfrm flipV="1">
            <a:off x="4003079" y="4494411"/>
            <a:ext cx="0" cy="606225"/>
          </a:xfrm>
          <a:prstGeom prst="straightConnector1">
            <a:avLst/>
          </a:prstGeom>
          <a:ln w="2857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>
            <a:endCxn id="45" idx="1"/>
          </p:cNvCxnSpPr>
          <p:nvPr/>
        </p:nvCxnSpPr>
        <p:spPr>
          <a:xfrm flipV="1">
            <a:off x="4004482" y="5082439"/>
            <a:ext cx="950282" cy="2746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/>
          <p:cNvCxnSpPr>
            <a:stCxn id="45" idx="3"/>
          </p:cNvCxnSpPr>
          <p:nvPr/>
        </p:nvCxnSpPr>
        <p:spPr>
          <a:xfrm>
            <a:off x="6475368" y="5082439"/>
            <a:ext cx="1262286" cy="2746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화살표 연결선 105"/>
          <p:cNvCxnSpPr/>
          <p:nvPr/>
        </p:nvCxnSpPr>
        <p:spPr>
          <a:xfrm flipV="1">
            <a:off x="7737654" y="4901896"/>
            <a:ext cx="2698" cy="189215"/>
          </a:xfrm>
          <a:prstGeom prst="straightConnector1">
            <a:avLst/>
          </a:prstGeom>
          <a:ln w="28575">
            <a:solidFill>
              <a:srgbClr val="33CCC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>
          <a:xfrm>
            <a:off x="4016644" y="2007890"/>
            <a:ext cx="931922" cy="0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 flipV="1">
            <a:off x="4016644" y="2013067"/>
            <a:ext cx="0" cy="672601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1913299" y="1669582"/>
            <a:ext cx="1578582" cy="67929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581747" y="2348880"/>
            <a:ext cx="22701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심사면제 요청서</a:t>
            </a:r>
            <a:endParaRPr lang="en-US" altLang="ko-KR" sz="10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동의서 면제 </a:t>
            </a:r>
            <a:r>
              <a:rPr lang="ko-KR" altLang="en-US" sz="1000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점검표</a:t>
            </a:r>
            <a:endParaRPr lang="en-US" altLang="ko-KR" sz="10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서식</a:t>
            </a:r>
            <a:r>
              <a:rPr lang="en-US" altLang="ko-KR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3-3 </a:t>
            </a:r>
            <a:r>
              <a:rPr lang="ko-KR" altLang="en-US" sz="1000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인체유래물등의</a:t>
            </a:r>
            <a:r>
              <a:rPr lang="ko-KR" altLang="en-US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이용계획서</a:t>
            </a:r>
            <a:endParaRPr lang="en-US" altLang="ko-KR" sz="10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" name="직사각형 24"/>
          <p:cNvSpPr>
            <a:spLocks noChangeArrowheads="1"/>
          </p:cNvSpPr>
          <p:nvPr/>
        </p:nvSpPr>
        <p:spPr bwMode="auto">
          <a:xfrm>
            <a:off x="323528" y="764704"/>
            <a:ext cx="5818196" cy="46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400" b="1" dirty="0">
                <a:latin typeface="맑은 고딕" pitchFamily="50" charset="-127"/>
                <a:ea typeface="맑은 고딕" pitchFamily="50" charset="-127"/>
              </a:rPr>
              <a:t>분양절차</a:t>
            </a:r>
            <a:endParaRPr lang="en-US" altLang="ko-KR" sz="24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311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24"/>
          <p:cNvSpPr>
            <a:spLocks noChangeArrowheads="1"/>
          </p:cNvSpPr>
          <p:nvPr/>
        </p:nvSpPr>
        <p:spPr bwMode="auto">
          <a:xfrm>
            <a:off x="323528" y="764704"/>
            <a:ext cx="6120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연구계획서 심의의뢰</a:t>
            </a:r>
            <a:endParaRPr lang="en-US" altLang="ko-KR" sz="24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412776"/>
            <a:ext cx="8144216" cy="4464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2123728" y="2813270"/>
            <a:ext cx="2592288" cy="16916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123728" y="2348880"/>
            <a:ext cx="2592288" cy="16916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607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161150"/>
            <a:ext cx="8572244" cy="47161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1547664" y="1329723"/>
            <a:ext cx="1584176" cy="16916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7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412776"/>
            <a:ext cx="8144216" cy="4464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2123728" y="2800570"/>
            <a:ext cx="2592288" cy="16916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123728" y="2336180"/>
            <a:ext cx="2592288" cy="16916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82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270" y="1268760"/>
            <a:ext cx="8579459" cy="47663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6283100" y="1285852"/>
            <a:ext cx="1080120" cy="16916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403648" y="1675656"/>
            <a:ext cx="1656184" cy="16916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611560" y="3501008"/>
            <a:ext cx="720080" cy="72008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/>
          <p:cNvCxnSpPr>
            <a:stCxn id="3" idx="7"/>
          </p:cNvCxnSpPr>
          <p:nvPr/>
        </p:nvCxnSpPr>
        <p:spPr bwMode="auto">
          <a:xfrm flipV="1">
            <a:off x="1226187" y="1442444"/>
            <a:ext cx="5001997" cy="216401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1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7644" y="260648"/>
            <a:ext cx="6408712" cy="6387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475656" y="4940606"/>
            <a:ext cx="2880320" cy="3600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588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류">
  <a:themeElements>
    <a:clrScheme name="기류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기류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기류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12250</TotalTime>
  <Words>462</Words>
  <Application>Microsoft Office PowerPoint</Application>
  <PresentationFormat>화면 슬라이드 쇼(4:3)</PresentationFormat>
  <Paragraphs>120</Paragraphs>
  <Slides>15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기류</vt:lpstr>
      <vt:lpstr>인체유래물 분양 절차 안내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UUH</dc:creator>
  <cp:lastModifiedBy>UUH</cp:lastModifiedBy>
  <cp:revision>262</cp:revision>
  <cp:lastPrinted>2017-04-17T23:50:00Z</cp:lastPrinted>
  <dcterms:created xsi:type="dcterms:W3CDTF">2015-06-15T03:23:16Z</dcterms:created>
  <dcterms:modified xsi:type="dcterms:W3CDTF">2017-05-24T07:40:22Z</dcterms:modified>
</cp:coreProperties>
</file>